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6"/>
  </p:handoutMasterIdLst>
  <p:sldIdLst>
    <p:sldId id="1834" r:id="rId3"/>
    <p:sldId id="367" r:id="rId5"/>
    <p:sldId id="368" r:id="rId6"/>
    <p:sldId id="1854" r:id="rId7"/>
    <p:sldId id="370" r:id="rId8"/>
    <p:sldId id="1855" r:id="rId9"/>
    <p:sldId id="1857" r:id="rId10"/>
    <p:sldId id="1858" r:id="rId11"/>
    <p:sldId id="1859" r:id="rId12"/>
    <p:sldId id="1860" r:id="rId13"/>
    <p:sldId id="1863" r:id="rId14"/>
    <p:sldId id="371" r:id="rId15"/>
    <p:sldId id="1864" r:id="rId16"/>
    <p:sldId id="1880" r:id="rId17"/>
    <p:sldId id="388" r:id="rId18"/>
    <p:sldId id="399" r:id="rId19"/>
    <p:sldId id="1882" r:id="rId20"/>
    <p:sldId id="386" r:id="rId21"/>
    <p:sldId id="1883" r:id="rId22"/>
    <p:sldId id="1918" r:id="rId23"/>
    <p:sldId id="1920" r:id="rId24"/>
    <p:sldId id="1885" r:id="rId25"/>
    <p:sldId id="406" r:id="rId26"/>
    <p:sldId id="1886" r:id="rId27"/>
    <p:sldId id="1891" r:id="rId28"/>
    <p:sldId id="1892" r:id="rId29"/>
    <p:sldId id="1879" r:id="rId30"/>
    <p:sldId id="1887" r:id="rId31"/>
    <p:sldId id="1837" r:id="rId32"/>
    <p:sldId id="1838" r:id="rId33"/>
    <p:sldId id="1839" r:id="rId34"/>
    <p:sldId id="1840" r:id="rId35"/>
    <p:sldId id="1921" r:id="rId36"/>
    <p:sldId id="1845" r:id="rId37"/>
    <p:sldId id="1779" r:id="rId38"/>
    <p:sldId id="1841" r:id="rId39"/>
    <p:sldId id="1846" r:id="rId40"/>
    <p:sldId id="1911" r:id="rId41"/>
    <p:sldId id="1847" r:id="rId42"/>
    <p:sldId id="1912" r:id="rId43"/>
    <p:sldId id="1888" r:id="rId44"/>
    <p:sldId id="1889" r:id="rId45"/>
    <p:sldId id="414" r:id="rId46"/>
    <p:sldId id="396" r:id="rId47"/>
    <p:sldId id="397" r:id="rId48"/>
    <p:sldId id="886" r:id="rId49"/>
    <p:sldId id="1896" r:id="rId50"/>
    <p:sldId id="1897" r:id="rId51"/>
    <p:sldId id="1898" r:id="rId52"/>
    <p:sldId id="1893" r:id="rId53"/>
    <p:sldId id="415" r:id="rId54"/>
    <p:sldId id="1899" r:id="rId55"/>
    <p:sldId id="418" r:id="rId56"/>
    <p:sldId id="1900" r:id="rId57"/>
    <p:sldId id="1901" r:id="rId58"/>
    <p:sldId id="420" r:id="rId59"/>
    <p:sldId id="1905" r:id="rId60"/>
    <p:sldId id="1902" r:id="rId61"/>
    <p:sldId id="422" r:id="rId62"/>
    <p:sldId id="421" r:id="rId63"/>
    <p:sldId id="1906" r:id="rId64"/>
    <p:sldId id="1778" r:id="rId65"/>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showGuides="1">
      <p:cViewPr varScale="1">
        <p:scale>
          <a:sx n="120" d="100"/>
          <a:sy n="120" d="100"/>
        </p:scale>
        <p:origin x="1544" y="184"/>
      </p:cViewPr>
      <p:guideLst>
        <p:guide orient="horz" pos="1620"/>
        <p:guide pos="2894"/>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1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endParaRPr lang="en-US" sz="12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endParaRPr lang="en-US" sz="1200" i="1"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What if you have more than two output classes?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now set up some notation to make it easier to talk about deeper networks of depth more than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endParaRPr lang="en-US" dirty="0"/>
          </a:p>
          <a:p>
            <a:endParaRPr lang="en-US" dirty="0"/>
          </a:p>
          <a:p>
            <a:r>
              <a:rPr lang="en-US" dirty="0"/>
              <a:t>CLICK</a:t>
            </a:r>
            <a:endParaRPr lang="en-US" dirty="0"/>
          </a:p>
          <a:p>
            <a:r>
              <a:rPr lang="en-US" dirty="0"/>
              <a:t>we run a forward pass through the network, computing the system output y-hat. CLICK</a:t>
            </a:r>
            <a:endParaRPr lang="en-US" dirty="0"/>
          </a:p>
          <a:p>
            <a:endParaRPr lang="en-US" dirty="0"/>
          </a:p>
          <a:p>
            <a:r>
              <a:rPr lang="en-US" dirty="0"/>
              <a:t>Then we compare y-hat to the true answer y, CLICK to get a loss for this example.  CLICK Then CLICK we do a backward pass through the network, computing the gradients we need to update the weights.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8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graident</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 of the loss function (with respect to w) weighted by a </a:t>
            </a:r>
            <a:r>
              <a:rPr kumimoji="1" lang="en-US" sz="1200" b="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learning rate </a:t>
            </a:r>
            <a:r>
              <a:rPr kumimoji="1" lang="el-GR"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η .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 higher (faster) learning rate means that we should move </a:t>
            </a:r>
            <a:r>
              <a:rPr kumimoji="1" lang="en-US" sz="1200" i="1"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w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more on each step. The change we make in our parameter is the learning rate times the gradient. </a:t>
            </a:r>
            <a:endPar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endParaRPr>
          </a:p>
          <a:p>
            <a:endParaRPr kumimoji="1" lang="en-US" sz="1200" kern="1200" dirty="0">
              <a:solidFill>
                <a:schemeClr val="tx1"/>
              </a:solidFill>
              <a:effectLst/>
              <a:latin typeface="Arial" panose="020B0604020202020204" pitchFamily="34" charset="0"/>
              <a:ea typeface="MS PGothic" panose="020B0600070205080204" pitchFamily="-65" charset="-128"/>
            </a:endParaRPr>
          </a:p>
          <a:p>
            <a:pPr marL="0" marR="0" lvl="0" indent="0" algn="l" defTabSz="685800" rtl="0" eaLnBrk="1" fontAlgn="auto" latinLnBrk="0" hangingPunct="1">
              <a:lnSpc>
                <a:spcPct val="100000"/>
              </a:lnSpc>
              <a:spcBef>
                <a:spcPts val="0"/>
              </a:spcBef>
              <a:spcAft>
                <a:spcPts val="0"/>
              </a:spcAft>
              <a:buClrTx/>
              <a:buSzTx/>
              <a:buFontTx/>
              <a:buNone/>
              <a:defRPr/>
            </a:pPr>
            <a:r>
              <a:rPr kumimoji="1" lang="en-US" sz="1200" kern="1200" dirty="0">
                <a:solidFill>
                  <a:schemeClr val="tx1"/>
                </a:solidFill>
                <a:effectLst/>
                <a:latin typeface="Arial" panose="020B0604020202020204" pitchFamily="34" charset="0"/>
                <a:ea typeface="MS PGothic" panose="020B0600070205080204"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endParaRPr lang="en-US" dirty="0"/>
          </a:p>
          <a:p>
            <a:endParaRPr lang="en-US" dirty="0"/>
          </a:p>
          <a:p>
            <a:pPr marL="0" marR="0" lvl="0" indent="0" algn="l" defTabSz="685800" rtl="0" eaLnBrk="1" fontAlgn="auto" latinLnBrk="0" hangingPunct="1">
              <a:lnSpc>
                <a:spcPct val="100000"/>
              </a:lnSpc>
              <a:spcBef>
                <a:spcPts val="0"/>
              </a:spcBef>
              <a:spcAft>
                <a:spcPts val="0"/>
              </a:spcAft>
              <a:buClrTx/>
              <a:buSzTx/>
              <a:buFontTx/>
              <a:buNone/>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baseline="0" dirty="0"/>
              <a:t>We've seen an overview of neural net training.  In the next lecture we'll see the details of computation graphs and backward differentiation</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D=2*b</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endParaRPr lang="en-US" sz="9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We're already seen the sigmoid for logistic regression: 1 over 1 plus exp (-z).</a:t>
            </a:r>
            <a:endParaRPr 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2.emf"/><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8.emf"/><Relationship Id="rId1" Type="http://schemas.openxmlformats.org/officeDocument/2006/relationships/image" Target="../media/image4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59.emf"/><Relationship Id="rId1" Type="http://schemas.openxmlformats.org/officeDocument/2006/relationships/image" Target="../media/image58.emf"/></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image" Target="../media/image6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xml"/><Relationship Id="rId4" Type="http://schemas.openxmlformats.org/officeDocument/2006/relationships/image" Target="../media/image71.emf"/><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65.emf"/></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74.emf"/><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73.emf"/></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74.emf"/><Relationship Id="rId3" Type="http://schemas.openxmlformats.org/officeDocument/2006/relationships/image" Target="../media/image75.png"/><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77.emf"/><Relationship Id="rId2" Type="http://schemas.openxmlformats.org/officeDocument/2006/relationships/image" Target="../media/image74.emf"/><Relationship Id="rId1" Type="http://schemas.openxmlformats.org/officeDocument/2006/relationships/image" Target="../media/image76.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971552"/>
            <a:ext cx="7543801" cy="3690305"/>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10" name="Picture 9"/>
          <p:cNvPicPr>
            <a:picLocks noChangeAspect="1"/>
          </p:cNvPicPr>
          <p:nvPr/>
        </p:nvPicPr>
        <p:blipFill>
          <a:blip r:embed="rId3"/>
          <a:stretch>
            <a:fillRect/>
          </a:stretch>
        </p:blipFill>
        <p:spPr>
          <a:xfrm>
            <a:off x="914400" y="4246880"/>
            <a:ext cx="3754755" cy="788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832964"/>
            <a:ext cx="7543801" cy="3828893"/>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8" name="Picture 7"/>
          <p:cNvPicPr>
            <a:picLocks noChangeAspect="1"/>
          </p:cNvPicPr>
          <p:nvPr/>
        </p:nvPicPr>
        <p:blipFill>
          <a:blip r:embed="rId3"/>
          <a:stretch>
            <a:fillRect/>
          </a:stretch>
        </p:blipFill>
        <p:spPr>
          <a:xfrm>
            <a:off x="5201860" y="4138861"/>
            <a:ext cx="1420355" cy="1004641"/>
          </a:xfrm>
          <a:prstGeom prst="rect">
            <a:avLst/>
          </a:prstGeom>
        </p:spPr>
      </p:pic>
      <p:pic>
        <p:nvPicPr>
          <p:cNvPr id="9" name="Picture 8"/>
          <p:cNvPicPr>
            <a:picLocks noChangeAspect="1"/>
          </p:cNvPicPr>
          <p:nvPr/>
        </p:nvPicPr>
        <p:blipFill>
          <a:blip r:embed="rId4"/>
          <a:stretch>
            <a:fillRect/>
          </a:stretch>
        </p:blipFill>
        <p:spPr>
          <a:xfrm>
            <a:off x="6972300" y="4356072"/>
            <a:ext cx="866070" cy="588928"/>
          </a:xfrm>
          <a:prstGeom prst="rect">
            <a:avLst/>
          </a:prstGeom>
        </p:spPr>
      </p:pic>
      <p:pic>
        <p:nvPicPr>
          <p:cNvPr id="10" name="Picture 9"/>
          <p:cNvPicPr>
            <a:picLocks noChangeAspect="1"/>
          </p:cNvPicPr>
          <p:nvPr/>
        </p:nvPicPr>
        <p:blipFill>
          <a:blip r:embed="rId5"/>
          <a:stretch>
            <a:fillRect/>
          </a:stretch>
        </p:blipFill>
        <p:spPr>
          <a:xfrm>
            <a:off x="914400" y="4246880"/>
            <a:ext cx="3754755" cy="788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endParaRPr lang="en-US" sz="3150" dirty="0">
              <a:solidFill>
                <a:srgbClr val="981535"/>
              </a:solidFill>
            </a:endParaRP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endParaRPr lang="en-US" sz="3150" dirty="0">
              <a:solidFill>
                <a:srgbClr val="981535"/>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743450" y="1173626"/>
            <a:ext cx="4457700" cy="297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397314" y="1637449"/>
            <a:ext cx="1975037" cy="485096"/>
          </a:xfrm>
          <a:prstGeom prst="rect">
            <a:avLst/>
          </a:prstGeom>
        </p:spPr>
      </p:pic>
      <p:sp>
        <p:nvSpPr>
          <p:cNvPr id="3" name="TextBox 2"/>
          <p:cNvSpPr txBox="1"/>
          <p:nvPr/>
        </p:nvSpPr>
        <p:spPr>
          <a:xfrm>
            <a:off x="6053971" y="977419"/>
            <a:ext cx="2119234" cy="461665"/>
          </a:xfrm>
          <a:prstGeom prst="rect">
            <a:avLst/>
          </a:prstGeom>
          <a:noFill/>
        </p:spPr>
        <p:txBody>
          <a:bodyPr wrap="none" rtlCol="0">
            <a:spAutoFit/>
          </a:bodyPr>
          <a:lstStyle/>
          <a:p>
            <a:r>
              <a:rPr lang="en-US" sz="2400" dirty="0"/>
              <a:t>Most Common:</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Networks</a:t>
            </a:r>
            <a:endParaRPr lang="en-US" dirty="0"/>
          </a:p>
        </p:txBody>
      </p:sp>
      <p:sp>
        <p:nvSpPr>
          <p:cNvPr id="3" name="Content Placeholder 2"/>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endParaRPr lang="en-US" dirty="0"/>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6" name="Straight Arrow Connector 55"/>
          <p:cNvCxnSpPr>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cxnSp>
        <p:nvCxnSpPr>
          <p:cNvPr id="53" name="Straight Arrow Connector 52"/>
          <p:cNvCxnSpPr>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p:cNvCxnSpPr>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p:cNvCxnSpPr>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5410200" y="1637285"/>
                <a:ext cx="2698698"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 name="TextBox 3"/>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rotWithShape="1">
                <a:blip r:embed="rId1"/>
                <a:stretch>
                  <a:fillRect t="-50" r="22" b="17"/>
                </a:stretch>
              </a:blipFill>
            </p:spPr>
            <p:txBody>
              <a:bodyPr/>
              <a:lstStyle/>
              <a:p>
                <a:r>
                  <a:rPr lang="en-GB" altLang="en-US">
                    <a:noFill/>
                  </a:rPr>
                  <a:t> </a:t>
                </a:r>
              </a:p>
            </p:txBody>
          </p:sp>
        </mc:Fallback>
      </mc:AlternateContent>
      <p:sp>
        <p:nvSpPr>
          <p:cNvPr id="27" name="TextBox 26"/>
          <p:cNvSpPr txBox="1"/>
          <p:nvPr/>
        </p:nvSpPr>
        <p:spPr>
          <a:xfrm>
            <a:off x="7286450" y="4171952"/>
            <a:ext cx="583141" cy="507831"/>
          </a:xfrm>
          <a:prstGeom prst="rect">
            <a:avLst/>
          </a:prstGeom>
          <a:noFill/>
        </p:spPr>
        <p:txBody>
          <a:bodyPr wrap="square" rtlCol="0">
            <a:spAutoFit/>
          </a:bodyPr>
          <a:lstStyle/>
          <a:p>
            <a:r>
              <a:rPr lang="en-US" sz="2700" dirty="0"/>
              <a:t>+1</a:t>
            </a:r>
            <a:endParaRPr lang="en-US" sz="2700" dirty="0"/>
          </a:p>
        </p:txBody>
      </p:sp>
      <p:sp>
        <p:nvSpPr>
          <p:cNvPr id="37" name="TextBox 36"/>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endParaRPr lang="en-US" sz="2400" dirty="0">
              <a:solidFill>
                <a:schemeClr val="tx2"/>
              </a:solidFill>
            </a:endParaRPr>
          </a:p>
        </p:txBody>
      </p:sp>
      <p:sp>
        <p:nvSpPr>
          <p:cNvPr id="59" name="TextBox 58"/>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5" dirty="0"/>
          </a:p>
        </p:txBody>
      </p:sp>
      <p:sp>
        <p:nvSpPr>
          <p:cNvPr id="64" name="TextBox 63"/>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vector x</a:t>
            </a:r>
            <a:endParaRPr lang="en-US" sz="2400" dirty="0">
              <a:solidFill>
                <a:schemeClr val="tx2"/>
              </a:solidFill>
            </a:endParaRPr>
          </a:p>
        </p:txBody>
      </p:sp>
      <p:sp>
        <p:nvSpPr>
          <p:cNvPr id="60" name="TextBox 59"/>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endParaRPr lang="en-US" sz="2100" dirty="0"/>
          </a:p>
        </p:txBody>
      </p:sp>
      <p:sp>
        <p:nvSpPr>
          <p:cNvPr id="5" name="TextBox 4"/>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endParaRPr lang="en-US" sz="1800" dirty="0">
              <a:solidFill>
                <a:srgbClr val="627152"/>
              </a:solidFill>
            </a:endParaRPr>
          </a:p>
        </p:txBody>
      </p:sp>
      <p:sp>
        <p:nvSpPr>
          <p:cNvPr id="35" name="TextBox 34"/>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endParaRPr lang="en-US" sz="1800" dirty="0">
              <a:solidFill>
                <a:srgbClr val="62715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endParaRPr lang="en-US" sz="3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cxnSp>
        <p:nvCxnSpPr>
          <p:cNvPr id="53" name="Straight Arrow Connector 52"/>
          <p:cNvCxnSpPr>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endParaRPr lang="en-US" sz="2800" dirty="0">
              <a:solidFill>
                <a:srgbClr val="981535"/>
              </a:solidFill>
            </a:endParaRPr>
          </a:p>
        </p:txBody>
      </p:sp>
      <p:sp>
        <p:nvSpPr>
          <p:cNvPr id="3" name="Rectangle 2"/>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0" name="TextBox 39"/>
              <p:cNvSpPr txBox="1"/>
              <p:nvPr/>
            </p:nvSpPr>
            <p:spPr>
              <a:xfrm>
                <a:off x="5613211" y="1638661"/>
                <a:ext cx="3831644"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0" name="TextBox 39"/>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rotWithShape="1">
                <a:blip r:embed="rId1"/>
                <a:stretch>
                  <a:fillRect l="-12" t="-71" r="13" b="38"/>
                </a:stretch>
              </a:blipFill>
            </p:spPr>
            <p:txBody>
              <a:bodyPr/>
              <a:lstStyle/>
              <a:p>
                <a:r>
                  <a:rPr lang="en-GB" altLang="en-US">
                    <a:noFill/>
                  </a:rPr>
                  <a:t> </a:t>
                </a:r>
              </a:p>
            </p:txBody>
          </p:sp>
        </mc:Fallback>
      </mc:AlternateContent>
      <p:sp>
        <p:nvSpPr>
          <p:cNvPr id="42" name="TextBox 41"/>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43" name="Rectangle 42"/>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p:sp>
        <p:nvSpPr>
          <p:cNvPr id="45" name="TextBox 44"/>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endParaRPr lang="en-US" sz="2800" dirty="0">
              <a:solidFill>
                <a:schemeClr val="tx2"/>
              </a:solidFill>
            </a:endParaRPr>
          </a:p>
        </p:txBody>
      </p:sp>
      <p:sp>
        <p:nvSpPr>
          <p:cNvPr id="50" name="TextBox 49"/>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scalars</a:t>
            </a:r>
            <a:endParaRPr lang="en-US" sz="2400"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endParaRPr lang="en-US" dirty="0"/>
          </a:p>
        </p:txBody>
      </p:sp>
      <p:sp>
        <p:nvSpPr>
          <p:cNvPr id="3" name="Content Placeholder 2"/>
          <p:cNvSpPr>
            <a:spLocks noGrp="1"/>
          </p:cNvSpPr>
          <p:nvPr>
            <p:ph idx="1"/>
          </p:nvPr>
        </p:nvSpPr>
        <p:spPr>
          <a:xfrm>
            <a:off x="447634" y="702612"/>
            <a:ext cx="8524917" cy="4321186"/>
          </a:xfrm>
        </p:spPr>
        <p:txBody>
          <a:bodyPr/>
          <a:lstStyle/>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endParaRPr lang="en-US" dirty="0"/>
          </a:p>
          <a:p>
            <a:endParaRPr lang="en-US" dirty="0"/>
          </a:p>
          <a:p>
            <a:endParaRPr lang="en-US" dirty="0"/>
          </a:p>
          <a:p>
            <a:endParaRPr lang="en-US" dirty="0"/>
          </a:p>
          <a:p>
            <a:endParaRPr lang="en-US" dirty="0"/>
          </a:p>
          <a:p>
            <a:r>
              <a:rPr lang="en-US" dirty="0"/>
              <a:t>Example:</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481" y="2419082"/>
            <a:ext cx="4871538" cy="893596"/>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44" y="1352394"/>
            <a:ext cx="7581148" cy="10953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853" y="3638391"/>
            <a:ext cx="3920288" cy="46121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355" y="4081086"/>
            <a:ext cx="4640932" cy="403559"/>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35130" r="76021" b="30435"/>
          <a:stretch>
            <a:fillRect/>
          </a:stretch>
        </p:blipFill>
        <p:spPr>
          <a:xfrm>
            <a:off x="1371600" y="4099560"/>
            <a:ext cx="1818005" cy="377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8501" y="2190534"/>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4" name="Rectangle 63"/>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mc:AlternateContent xmlns:mc="http://schemas.openxmlformats.org/markup-compatibility/2006">
        <mc:Choice xmlns:a14="http://schemas.microsoft.com/office/drawing/2010/main" Requires="a14">
          <p:sp>
            <p:nvSpPr>
              <p:cNvPr id="4" name="TextBox 3"/>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 name="TextBox 3"/>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 name="TextBox 3"/>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endParaRPr lang="en-US" sz="2800" dirty="0">
              <a:solidFill>
                <a:schemeClr val="tx2"/>
              </a:solidFill>
            </a:endParaRPr>
          </a:p>
        </p:txBody>
      </p:sp>
      <p:sp>
        <p:nvSpPr>
          <p:cNvPr id="51" name="Rectangle 50"/>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53" name="TextBox 52"/>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53" name="TextBox 52"/>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5" name="TextBox 54"/>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891196" y="1123952"/>
            <a:ext cx="5285411" cy="3408033"/>
          </a:xfrm>
          <a:prstGeom prst="rect">
            <a:avLst/>
          </a:prstGeom>
        </p:spPr>
      </p:pic>
      <p:sp>
        <p:nvSpPr>
          <p:cNvPr id="3" name="Rectangle 2"/>
          <p:cNvSpPr/>
          <p:nvPr/>
        </p:nvSpPr>
        <p:spPr>
          <a:xfrm>
            <a:off x="4558748" y="4637184"/>
            <a:ext cx="4572000" cy="404085"/>
          </a:xfrm>
          <a:prstGeom prst="rect">
            <a:avLst/>
          </a:prstGeom>
        </p:spPr>
        <p:txBody>
          <a:bodyPr>
            <a:spAutoFit/>
          </a:bodyPr>
          <a:lstStyle/>
          <a:p>
            <a:r>
              <a:rPr lang="en-US" sz="1015" dirty="0"/>
              <a:t>By </a:t>
            </a:r>
            <a:r>
              <a:rPr lang="en-US" sz="1015" dirty="0" err="1"/>
              <a:t>BruceBlaus</a:t>
            </a:r>
            <a:r>
              <a:rPr lang="en-US" sz="1015" dirty="0"/>
              <a:t> - Own work, CC BY 3.0, https://</a:t>
            </a:r>
            <a:r>
              <a:rPr lang="en-US" sz="1015" dirty="0" err="1"/>
              <a:t>commons.wikimedia.org</a:t>
            </a:r>
            <a:r>
              <a:rPr lang="en-US" sz="1015" dirty="0"/>
              <a:t>/w/</a:t>
            </a:r>
            <a:r>
              <a:rPr lang="en-US" sz="1015" dirty="0" err="1"/>
              <a:t>index.php?curid</a:t>
            </a:r>
            <a:r>
              <a:rPr lang="en-US" sz="1015" dirty="0"/>
              <a:t>=28761830</a:t>
            </a:r>
            <a:endParaRPr lang="en-US" sz="101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3" y="885680"/>
                <a:ext cx="2631490"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rotWithShape="1">
                <a:blip r:embed="rId3"/>
                <a:stretch>
                  <a:fillRect l="-23" t="-106" r="-964" b="110"/>
                </a:stretch>
              </a:blipFill>
            </p:spPr>
            <p:txBody>
              <a:bodyPr/>
              <a:lstStyle/>
              <a:p>
                <a:r>
                  <a:rPr lang="en-GB" altLang="en-US">
                    <a:noFill/>
                  </a:rPr>
                  <a:t> </a:t>
                </a:r>
              </a:p>
            </p:txBody>
          </p:sp>
        </mc:Fallback>
      </mc:AlternateContent>
      <p:sp>
        <p:nvSpPr>
          <p:cNvPr id="53" name="Oval 52"/>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7" name="Straight Arrow Connector 56"/>
          <p:cNvCxnSpPr>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p:cNvCxnSpPr>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p:cNvCxnSpPr>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endParaRPr lang="en-US" b="0" dirty="0"/>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sp>
        <p:nvSpPr>
          <p:cNvPr id="63" name="TextBox 62"/>
          <p:cNvSpPr txBox="1"/>
          <p:nvPr/>
        </p:nvSpPr>
        <p:spPr>
          <a:xfrm>
            <a:off x="5392678" y="4400290"/>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5762590" y="3092418"/>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oMath>
                  </m:oMathPara>
                </a14:m>
                <a:endParaRPr lang="en-US" sz="2100" dirty="0"/>
              </a:p>
            </p:txBody>
          </p:sp>
        </mc:Choice>
        <mc:Fallback>
          <p:sp>
            <p:nvSpPr>
              <p:cNvPr id="5" name="TextBox 4"/>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rotWithShape="1">
                <a:blip r:embed="rId1"/>
                <a:stretch>
                  <a:fillRect l="-22" t="-140" r="22" b="14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97523" y="4375074"/>
                <a:ext cx="665695"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oMath>
                  </m:oMathPara>
                </a14:m>
                <a:endParaRPr lang="en-US" sz="2100" dirty="0"/>
              </a:p>
            </p:txBody>
          </p:sp>
        </mc:Choice>
        <mc:Fallback>
          <p:sp>
            <p:nvSpPr>
              <p:cNvPr id="55" name="TextBox 54"/>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rotWithShape="1">
                <a:blip r:embed="rId2"/>
                <a:stretch>
                  <a:fillRect l="-88" t="-130" r="24" b="13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5811778" y="2614009"/>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p:sp>
            <p:nvSpPr>
              <p:cNvPr id="57" name="TextBox 56"/>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rotWithShape="1">
                <a:blip r:embed="rId3"/>
                <a:stretch>
                  <a:fillRect l="-12" t="-80" r="12" b="133"/>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4686301" y="1536884"/>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59" name="TextBox 58"/>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rotWithShape="1">
                <a:blip r:embed="rId4"/>
                <a:stretch>
                  <a:fillRect t="-43" r="23" b="49"/>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4662523" y="1152358"/>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p:sp>
            <p:nvSpPr>
              <p:cNvPr id="61" name="TextBox 60"/>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rotWithShape="1">
                <a:blip r:embed="rId5"/>
                <a:stretch>
                  <a:fillRect l="-17" t="-107" r="16" b="1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4668779" y="715237"/>
                <a:ext cx="1172629"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75" name="TextBox 74"/>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rotWithShape="1">
                <a:blip r:embed="rId6"/>
                <a:stretch>
                  <a:fillRect l="-22" t="-53" r="4" b="59"/>
                </a:stretch>
              </a:blipFill>
            </p:spPr>
            <p:txBody>
              <a:bodyPr/>
              <a:lstStyle/>
              <a:p>
                <a:r>
                  <a:rPr lang="en-GB" altLang="en-US">
                    <a:noFill/>
                  </a:rPr>
                  <a:t> </a:t>
                </a:r>
              </a:p>
            </p:txBody>
          </p:sp>
        </mc:Fallback>
      </mc:AlternateContent>
      <p:sp>
        <p:nvSpPr>
          <p:cNvPr id="7" name="TextBox 6"/>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Multi Layer Notation</a:t>
            </a:r>
            <a:endParaRPr lang="en-US" b="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5" name="Picture 4"/>
          <p:cNvPicPr>
            <a:picLocks noChangeAspect="1"/>
          </p:cNvPicPr>
          <p:nvPr/>
        </p:nvPicPr>
        <p:blipFill>
          <a:blip r:embed="rId1"/>
          <a:stretch>
            <a:fillRect/>
          </a:stretch>
        </p:blipFill>
        <p:spPr>
          <a:xfrm>
            <a:off x="523643" y="1171785"/>
            <a:ext cx="3311123" cy="2717800"/>
          </a:xfrm>
          <a:prstGeom prst="rect">
            <a:avLst/>
          </a:prstGeom>
        </p:spPr>
      </p:pic>
      <p:pic>
        <p:nvPicPr>
          <p:cNvPr id="6" name="Picture 5"/>
          <p:cNvPicPr>
            <a:picLocks noChangeAspect="1"/>
          </p:cNvPicPr>
          <p:nvPr/>
        </p:nvPicPr>
        <p:blipFill>
          <a:blip r:embed="rId2"/>
          <a:stretch>
            <a:fillRect/>
          </a:stretch>
        </p:blipFill>
        <p:spPr>
          <a:xfrm>
            <a:off x="4682722" y="2157477"/>
            <a:ext cx="4461278" cy="191508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444400" y="51152"/>
            <a:ext cx="1964966" cy="200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Let's switch to a notation without the bias unit</a:t>
            </a:r>
            <a:endParaRPr lang="en-US" dirty="0"/>
          </a:p>
          <a:p>
            <a:r>
              <a:rPr lang="en-US" dirty="0"/>
              <a:t>Just a notational change</a:t>
            </a:r>
            <a:endParaRPr lang="en-US" dirty="0"/>
          </a:p>
          <a:p>
            <a:pPr marL="556895" indent="-556895">
              <a:buFont typeface="+mj-lt"/>
              <a:buAutoNum type="arabicPeriod"/>
            </a:pPr>
            <a:r>
              <a:rPr lang="en-US" dirty="0"/>
              <a:t>Add a dummy node a</a:t>
            </a:r>
            <a:r>
              <a:rPr lang="en-US" baseline="-25000" dirty="0"/>
              <a:t>0</a:t>
            </a:r>
            <a:r>
              <a:rPr lang="en-US" dirty="0"/>
              <a:t>=1 to each layer</a:t>
            </a:r>
            <a:endParaRPr lang="en-US" dirty="0"/>
          </a:p>
          <a:p>
            <a:pPr marL="556895" indent="-556895">
              <a:buFont typeface="+mj-lt"/>
              <a:buAutoNum type="arabicPeriod"/>
            </a:pPr>
            <a:r>
              <a:rPr lang="en-US" dirty="0"/>
              <a:t>Its weight w</a:t>
            </a:r>
            <a:r>
              <a:rPr lang="en-US" baseline="-25000" dirty="0"/>
              <a:t>0</a:t>
            </a:r>
            <a:r>
              <a:rPr lang="en-US" dirty="0"/>
              <a:t> will be the bias</a:t>
            </a:r>
            <a:endParaRPr lang="en-US" dirty="0"/>
          </a:p>
          <a:p>
            <a:pPr marL="556895" indent="-556895">
              <a:buFont typeface="+mj-lt"/>
              <a:buAutoNum type="arabicPeriod"/>
            </a:pPr>
            <a:r>
              <a:rPr lang="en-US" dirty="0"/>
              <a:t>So input layer a</a:t>
            </a:r>
            <a:r>
              <a:rPr lang="en-US" baseline="30000" dirty="0"/>
              <a:t>[0]</a:t>
            </a:r>
            <a:r>
              <a:rPr lang="en-US" baseline="-25000" dirty="0"/>
              <a:t>0</a:t>
            </a:r>
            <a:r>
              <a:rPr lang="en-US" dirty="0"/>
              <a:t>=1, </a:t>
            </a:r>
            <a:endParaRPr lang="en-US" dirty="0"/>
          </a:p>
          <a:p>
            <a:pPr marL="953770" lvl="1" indent="-556895"/>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Instead of:					We'll do this: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p:cNvSpPr txBox="1"/>
          <p:nvPr/>
        </p:nvSpPr>
        <p:spPr>
          <a:xfrm>
            <a:off x="822962" y="1200150"/>
            <a:ext cx="7543801" cy="3429000"/>
          </a:xfrm>
          <a:prstGeom prst="rect">
            <a:avLst/>
          </a:prstGeom>
        </p:spPr>
        <p:txBody>
          <a:bodyPr vert="horz" lIns="0" tIns="34290" rIns="0" bIns="34290" rtlCol="0">
            <a:normAutofit/>
          </a:bodyPr>
          <a:lstStyle>
            <a:lvl1pPr marL="10795" indent="-10795"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735" kern="1200" baseline="0">
                <a:solidFill>
                  <a:schemeClr val="tx1">
                    <a:lumMod val="75000"/>
                    <a:lumOff val="25000"/>
                  </a:schemeClr>
                </a:solidFill>
                <a:latin typeface="+mn-lt"/>
                <a:ea typeface="+mn-ea"/>
                <a:cs typeface="+mn-cs"/>
              </a:defRPr>
            </a:lvl1pPr>
            <a:lvl2pPr marL="539750" indent="-33845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3200" kern="1200" baseline="0">
                <a:solidFill>
                  <a:schemeClr val="tx1">
                    <a:lumMod val="75000"/>
                    <a:lumOff val="25000"/>
                  </a:schemeClr>
                </a:solidFill>
                <a:latin typeface="+mn-lt"/>
                <a:ea typeface="+mn-ea"/>
                <a:cs typeface="+mn-cs"/>
              </a:defRPr>
            </a:lvl2pPr>
            <a:lvl3pPr marL="687705" indent="-3048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665" kern="1200" baseline="0">
                <a:solidFill>
                  <a:schemeClr val="tx1">
                    <a:lumMod val="75000"/>
                    <a:lumOff val="25000"/>
                  </a:schemeClr>
                </a:solidFill>
                <a:latin typeface="+mn-lt"/>
                <a:ea typeface="+mn-ea"/>
                <a:cs typeface="+mn-cs"/>
              </a:defRPr>
            </a:lvl3pPr>
            <a:lvl4pPr marL="920750" indent="-35369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135" kern="1200" baseline="0">
                <a:solidFill>
                  <a:schemeClr val="tx1">
                    <a:lumMod val="75000"/>
                    <a:lumOff val="25000"/>
                  </a:schemeClr>
                </a:solidFill>
                <a:latin typeface="+mn-lt"/>
                <a:ea typeface="+mn-ea"/>
                <a:cs typeface="+mn-cs"/>
              </a:defRPr>
            </a:lvl4pPr>
            <a:lvl5pPr marL="1068705" indent="-31940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65" kern="1200" baseline="0">
                <a:solidFill>
                  <a:schemeClr val="tx1">
                    <a:lumMod val="75000"/>
                    <a:lumOff val="25000"/>
                  </a:schemeClr>
                </a:solidFill>
                <a:latin typeface="+mj-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endParaRPr lang="en-US" sz="3000" dirty="0">
              <a:solidFill>
                <a:schemeClr val="tx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feedforward networks</a:t>
            </a:r>
            <a:endParaRPr lang="en-US" b="0" dirty="0"/>
          </a:p>
        </p:txBody>
      </p:sp>
      <p:sp>
        <p:nvSpPr>
          <p:cNvPr id="3" name="Content Placeholder 2"/>
          <p:cNvSpPr>
            <a:spLocks noGrp="1"/>
          </p:cNvSpPr>
          <p:nvPr>
            <p:ph idx="1"/>
          </p:nvPr>
        </p:nvSpPr>
        <p:spPr>
          <a:xfrm>
            <a:off x="822960" y="1123950"/>
            <a:ext cx="8016238" cy="4019550"/>
          </a:xfrm>
        </p:spPr>
        <p:txBody>
          <a:bodyPr/>
          <a:lstStyle/>
          <a:p>
            <a:r>
              <a:rPr lang="en-US" dirty="0"/>
              <a:t>Let's consider 2 (simplified) sample tasks:</a:t>
            </a:r>
            <a:endParaRPr lang="en-US" dirty="0"/>
          </a:p>
          <a:p>
            <a:pPr marL="607695" lvl="1" indent="-457200">
              <a:lnSpc>
                <a:spcPct val="100000"/>
              </a:lnSpc>
              <a:spcAft>
                <a:spcPts val="900"/>
              </a:spcAft>
              <a:buFont typeface="+mj-lt"/>
              <a:buAutoNum type="arabicPeriod"/>
            </a:pPr>
            <a:r>
              <a:rPr lang="en-US" sz="2800" dirty="0"/>
              <a:t>Text classification</a:t>
            </a:r>
            <a:endParaRPr lang="en-US" sz="2800" dirty="0"/>
          </a:p>
          <a:p>
            <a:pPr marL="607695" lvl="1" indent="-457200">
              <a:lnSpc>
                <a:spcPct val="100000"/>
              </a:lnSpc>
              <a:spcAft>
                <a:spcPts val="900"/>
              </a:spcAft>
              <a:buFont typeface="+mj-lt"/>
              <a:buAutoNum type="arabicPeriod"/>
            </a:pPr>
            <a:r>
              <a:rPr lang="en-US" sz="2800" dirty="0"/>
              <a:t>Language modeling</a:t>
            </a:r>
            <a:endParaRPr lang="en-US" sz="2800" dirty="0"/>
          </a:p>
          <a:p>
            <a:pPr marL="0" indent="0"/>
            <a:endParaRPr lang="en-US" sz="900" dirty="0"/>
          </a:p>
          <a:p>
            <a:pPr marL="0" indent="0"/>
            <a:r>
              <a:rPr lang="en-US" dirty="0"/>
              <a:t>State of the art systems use more powerful neural architectures, but simple models are useful to consider!</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endParaRPr lang="en-US" b="0" dirty="0"/>
          </a:p>
        </p:txBody>
      </p:sp>
      <p:sp>
        <p:nvSpPr>
          <p:cNvPr id="3" name="Content Placeholder 2"/>
          <p:cNvSpPr>
            <a:spLocks noGrp="1"/>
          </p:cNvSpPr>
          <p:nvPr>
            <p:ph idx="1"/>
          </p:nvPr>
        </p:nvSpPr>
        <p:spPr>
          <a:xfrm>
            <a:off x="857251" y="1352550"/>
            <a:ext cx="7283918" cy="3505200"/>
          </a:xfrm>
        </p:spPr>
        <p:txBody>
          <a:bodyPr/>
          <a:lstStyle/>
          <a:p>
            <a:pPr marL="457200" indent="-457200">
              <a:buFont typeface="Arial" panose="020B0604020202020204" pitchFamily="34" charset="0"/>
              <a:buChar char="•"/>
            </a:pPr>
            <a:r>
              <a:rPr lang="en-US" dirty="0"/>
              <a:t>Input layer are binary features </a:t>
            </a:r>
            <a:endParaRPr lang="en-US" dirty="0"/>
          </a:p>
          <a:p>
            <a:pPr marL="457200" indent="-457200">
              <a:buFont typeface="Arial" panose="020B0604020202020204" pitchFamily="34" charset="0"/>
              <a:buChar char="•"/>
            </a:pPr>
            <a:r>
              <a:rPr lang="en-US" dirty="0"/>
              <a:t>Output layer is 0 or 1</a:t>
            </a:r>
            <a:endParaRPr lang="en-US" dirty="0"/>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43" name="Picture 42"/>
          <p:cNvPicPr>
            <a:picLocks noChangeAspect="1"/>
          </p:cNvPicPr>
          <p:nvPr/>
        </p:nvPicPr>
        <p:blipFill rotWithShape="1">
          <a:blip r:embed="rId1"/>
          <a:srcRect r="36702"/>
          <a:stretch>
            <a:fillRect/>
          </a:stretch>
        </p:blipFill>
        <p:spPr>
          <a:xfrm>
            <a:off x="1923044" y="1200150"/>
            <a:ext cx="5445916" cy="3505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1315" y="3550285"/>
            <a:ext cx="8747125" cy="1425575"/>
          </a:xfrm>
        </p:spPr>
        <p:txBody>
          <a:bodyPr>
            <a:normAutofit lnSpcReduction="10000"/>
          </a:bodyPr>
          <a:lstStyle/>
          <a:p>
            <a:r>
              <a:rPr lang="en-US" dirty="0"/>
              <a:t>Just adding a hidden layer to logistic regression</a:t>
            </a:r>
            <a:endParaRPr lang="en-US" dirty="0"/>
          </a:p>
          <a:p>
            <a:pPr marL="428625" indent="-428625">
              <a:buFont typeface="Arial" panose="020B0604020202020204" pitchFamily="34" charset="0"/>
              <a:buChar char="•"/>
            </a:pPr>
            <a:r>
              <a:rPr lang="en-US" sz="2400" dirty="0"/>
              <a:t>allows the network to use non-linear interactions between features </a:t>
            </a:r>
            <a:endParaRPr lang="en-US" sz="2400" dirty="0"/>
          </a:p>
          <a:p>
            <a:pPr marL="428625" indent="-428625">
              <a:buFont typeface="Arial" panose="020B0604020202020204" pitchFamily="34" charset="0"/>
              <a:buChar char="•"/>
            </a:pPr>
            <a:r>
              <a:rPr lang="en-US" sz="2400" dirty="0"/>
              <a:t>which may (or may not) improve performance.</a:t>
            </a:r>
            <a:endParaRPr lang="en-US" sz="2400" dirty="0"/>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fld>
            <a:endParaRPr lang="en-US"/>
          </a:p>
        </p:txBody>
      </p:sp>
      <p:grpSp>
        <p:nvGrpSpPr>
          <p:cNvPr id="87" name="Group 86"/>
          <p:cNvGrpSpPr/>
          <p:nvPr/>
        </p:nvGrpSpPr>
        <p:grpSpPr>
          <a:xfrm>
            <a:off x="5962438" y="685035"/>
            <a:ext cx="2682455" cy="2878483"/>
            <a:chOff x="6290653" y="1339444"/>
            <a:chExt cx="2682455" cy="2878483"/>
          </a:xfrm>
        </p:grpSpPr>
        <p:grpSp>
          <p:nvGrpSpPr>
            <p:cNvPr id="5" name="Group 4"/>
            <p:cNvGrpSpPr/>
            <p:nvPr/>
          </p:nvGrpSpPr>
          <p:grpSpPr>
            <a:xfrm>
              <a:off x="6290653" y="1339444"/>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endParaRPr lang="en-US" sz="2000" baseline="-25000" dirty="0"/>
            </a:p>
          </p:txBody>
        </p:sp>
        <p:sp>
          <p:nvSpPr>
            <p:cNvPr id="42" name="TextBox 41"/>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endParaRPr lang="en-US" sz="2000" baseline="-25000" dirty="0"/>
            </a:p>
          </p:txBody>
        </p:sp>
        <p:sp>
          <p:nvSpPr>
            <p:cNvPr id="43" name="TextBox 42"/>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p:cNvSpPr txBox="1"/>
          <p:nvPr/>
        </p:nvSpPr>
        <p:spPr>
          <a:xfrm>
            <a:off x="1187568" y="3590737"/>
            <a:ext cx="984019" cy="273844"/>
          </a:xfrm>
          <a:prstGeom prst="rect">
            <a:avLst/>
          </a:prstGeom>
        </p:spPr>
        <p:txBody>
          <a:bodyPr vert="horz" lIns="91440" tIns="45720" rIns="91440" bIns="45720" rtlCol="0" anchor="ctr"/>
          <a:lstStyle>
            <a:defPPr>
              <a:defRPr lang="en-US"/>
            </a:defPPr>
            <a:lvl1pPr marL="0" algn="r" defTabSz="685800" rtl="0" eaLnBrk="1" latinLnBrk="0" hangingPunct="1">
              <a:defRPr sz="790" kern="1200">
                <a:solidFill>
                  <a:srgbClr val="FFFFFF"/>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fld>
            <a:endParaRPr lang="en-US"/>
          </a:p>
        </p:txBody>
      </p:sp>
      <p:sp>
        <p:nvSpPr>
          <p:cNvPr id="85" name="TextBox 84"/>
          <p:cNvSpPr txBox="1"/>
          <p:nvPr/>
        </p:nvSpPr>
        <p:spPr>
          <a:xfrm>
            <a:off x="3070445" y="4676587"/>
            <a:ext cx="184731" cy="300082"/>
          </a:xfrm>
          <a:prstGeom prst="rect">
            <a:avLst/>
          </a:prstGeom>
          <a:noFill/>
        </p:spPr>
        <p:txBody>
          <a:bodyPr wrap="none" rtlCol="0">
            <a:spAutoFit/>
          </a:bodyPr>
          <a:lstStyle/>
          <a:p>
            <a:endParaRPr lang="en-US" dirty="0"/>
          </a:p>
        </p:txBody>
      </p:sp>
      <p:sp>
        <p:nvSpPr>
          <p:cNvPr id="89" name="TextBox 88"/>
          <p:cNvSpPr txBox="1"/>
          <p:nvPr/>
        </p:nvSpPr>
        <p:spPr>
          <a:xfrm>
            <a:off x="4286867" y="1238437"/>
            <a:ext cx="1395831" cy="923330"/>
          </a:xfrm>
          <a:prstGeom prst="rect">
            <a:avLst/>
          </a:prstGeom>
          <a:noFill/>
        </p:spPr>
        <p:txBody>
          <a:bodyPr wrap="none" rtlCol="0">
            <a:spAutoFit/>
          </a:bodyPr>
          <a:lstStyle/>
          <a:p>
            <a:r>
              <a:rPr lang="en-US" sz="1800" dirty="0"/>
              <a:t>2-layer</a:t>
            </a:r>
            <a:endParaRPr lang="en-US" sz="1800" dirty="0"/>
          </a:p>
          <a:p>
            <a:r>
              <a:rPr lang="en-US" sz="1800" dirty="0"/>
              <a:t> feedforward</a:t>
            </a:r>
            <a:endParaRPr lang="en-US" sz="1800" dirty="0"/>
          </a:p>
          <a:p>
            <a:r>
              <a:rPr lang="en-US" sz="1800" dirty="0"/>
              <a:t> network</a:t>
            </a:r>
            <a:endParaRPr lang="en-US" sz="1800" dirty="0"/>
          </a:p>
        </p:txBody>
      </p:sp>
      <p:sp>
        <p:nvSpPr>
          <p:cNvPr id="90" name="TextBox 89"/>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endParaRPr lang="en-US" sz="3000" b="0" dirty="0"/>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endParaRPr lang="en-US" dirty="0"/>
          </a:p>
          <a:p>
            <a:r>
              <a:rPr lang="en-US" dirty="0"/>
              <a:t>Instead of using hand-built human-engineered features for classification</a:t>
            </a:r>
            <a:endParaRPr lang="en-US" dirty="0"/>
          </a:p>
          <a:p>
            <a:r>
              <a:rPr lang="en-US" dirty="0"/>
              <a:t>Use learned representations like embeddings!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grpSp>
        <p:nvGrpSpPr>
          <p:cNvPr id="5" name="Group 4"/>
          <p:cNvGrpSpPr/>
          <p:nvPr/>
        </p:nvGrpSpPr>
        <p:grpSpPr>
          <a:xfrm>
            <a:off x="6553200" y="895350"/>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endParaRPr lang="en-US" sz="2000" baseline="-25000" dirty="0"/>
          </a:p>
        </p:txBody>
      </p:sp>
      <p:sp>
        <p:nvSpPr>
          <p:cNvPr id="43" name="TextBox 42"/>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endParaRPr lang="en-US" sz="2000" baseline="-25000" dirty="0"/>
          </a:p>
        </p:txBody>
      </p:sp>
      <p:sp>
        <p:nvSpPr>
          <p:cNvPr id="44" name="TextBox 43"/>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574959" y="963579"/>
            <a:ext cx="5968841" cy="41551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Issue: texts come in different sizes</a:t>
            </a:r>
            <a:endParaRPr lang="en-US" b="0" dirty="0"/>
          </a:p>
        </p:txBody>
      </p:sp>
      <p:sp>
        <p:nvSpPr>
          <p:cNvPr id="3" name="Content Placeholder 2"/>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endParaRPr lang="en-US" sz="2600" dirty="0"/>
          </a:p>
          <a:p>
            <a:r>
              <a:rPr lang="en-US" sz="2600" dirty="0"/>
              <a:t>Some simple solutions (more sophisticated solutions later)</a:t>
            </a:r>
            <a:endParaRPr lang="en-US" sz="2600" dirty="0"/>
          </a:p>
          <a:p>
            <a:pPr marL="514350" indent="-514350">
              <a:buFont typeface="+mj-lt"/>
              <a:buAutoNum type="arabicPeriod"/>
            </a:pPr>
            <a:r>
              <a:rPr lang="en-US" sz="2600" dirty="0"/>
              <a:t>Make the input the length of the longest review</a:t>
            </a:r>
            <a:endParaRPr lang="en-US" sz="2600" dirty="0"/>
          </a:p>
          <a:p>
            <a:pPr marL="800100" lvl="1" indent="-341630">
              <a:buFont typeface="Arial" panose="020B0604020202020204" pitchFamily="34" charset="0"/>
              <a:buChar char="•"/>
            </a:pPr>
            <a:r>
              <a:rPr lang="en-US" dirty="0"/>
              <a:t>If shorter then pad with zero embeddings</a:t>
            </a:r>
            <a:endParaRPr lang="en-US" dirty="0"/>
          </a:p>
          <a:p>
            <a:pPr marL="800100" lvl="1" indent="-341630">
              <a:buFont typeface="Arial" panose="020B0604020202020204" pitchFamily="34" charset="0"/>
              <a:buChar char="•"/>
            </a:pPr>
            <a:r>
              <a:rPr lang="en-US" dirty="0"/>
              <a:t>Truncate if you get longer reviews at test time</a:t>
            </a:r>
            <a:endParaRPr lang="en-US" dirty="0"/>
          </a:p>
          <a:p>
            <a:pPr marL="514350" indent="-514350">
              <a:buFont typeface="+mj-lt"/>
              <a:buAutoNum type="arabicPeriod"/>
            </a:pPr>
            <a:r>
              <a:rPr lang="en-US" dirty="0"/>
              <a:t>Create a single "sentence embedding" (the same dimensionality as a word) to represent all the words</a:t>
            </a:r>
            <a:endParaRPr lang="en-US" dirty="0"/>
          </a:p>
          <a:p>
            <a:pPr marL="800100" lvl="1" indent="-341630">
              <a:buFont typeface="Arial" panose="020B0604020202020204" pitchFamily="34" charset="0"/>
              <a:buChar char="•"/>
            </a:pPr>
            <a:r>
              <a:rPr lang="en-US" dirty="0"/>
              <a:t>Take the mean of all the word embeddings</a:t>
            </a:r>
            <a:endParaRPr lang="en-US" dirty="0"/>
          </a:p>
          <a:p>
            <a:pPr marL="800100" lvl="1" indent="-341630">
              <a:buFont typeface="Arial" panose="020B0604020202020204" pitchFamily="34" charset="0"/>
              <a:buChar char="•"/>
            </a:pPr>
            <a:r>
              <a:rPr lang="en-US" dirty="0"/>
              <a:t>Take the element-wise max of all the word embeddings</a:t>
            </a:r>
            <a:endParaRPr lang="en-US" dirty="0"/>
          </a:p>
          <a:p>
            <a:pPr marL="1152525" lvl="2" indent="-401955">
              <a:buFont typeface="Arial" panose="020B0604020202020204" pitchFamily="34" charset="0"/>
              <a:buChar char="•"/>
            </a:pPr>
            <a:r>
              <a:rPr lang="en-US" dirty="0"/>
              <a:t>For each dimension, pick the max value from all words</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6871" t="61639" r="7824"/>
          <a:stretch>
            <a:fillRect/>
          </a:stretch>
        </p:blipFill>
        <p:spPr>
          <a:xfrm>
            <a:off x="5867400" y="817920"/>
            <a:ext cx="2819400" cy="1152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endParaRPr lang="en-US" b="0" dirty="0"/>
          </a:p>
        </p:txBody>
      </p:sp>
      <p:sp>
        <p:nvSpPr>
          <p:cNvPr id="3" name="Content Placeholder 2"/>
          <p:cNvSpPr>
            <a:spLocks noGrp="1"/>
          </p:cNvSpPr>
          <p:nvPr>
            <p:ph idx="1"/>
          </p:nvPr>
        </p:nvSpPr>
        <p:spPr/>
        <p:txBody>
          <a:bodyPr/>
          <a:lstStyle/>
          <a:p>
            <a:r>
              <a:rPr lang="en-US" dirty="0"/>
              <a:t>What if you have more than two output classes?</a:t>
            </a:r>
            <a:endParaRPr lang="en-US" dirty="0"/>
          </a:p>
          <a:p>
            <a:pPr lvl="1"/>
            <a:r>
              <a:rPr lang="en-US" dirty="0"/>
              <a:t>Add more output units (one for each class)</a:t>
            </a:r>
            <a:endParaRPr lang="en-US" dirty="0"/>
          </a:p>
          <a:p>
            <a:pPr lvl="1"/>
            <a:r>
              <a:rPr lang="en-US" dirty="0"/>
              <a:t>And use a “</a:t>
            </a:r>
            <a:r>
              <a:rPr lang="en-US" dirty="0" err="1"/>
              <a:t>softmax</a:t>
            </a:r>
            <a:r>
              <a:rPr lang="en-US" dirty="0"/>
              <a:t> layer”</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3" name="Straight Arrow Connector 12"/>
          <p:cNvCxnSpPr>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2" name="Straight Arrow Connector 21"/>
          <p:cNvCxnSpPr>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8" name="Straight Arrow Connector 27"/>
          <p:cNvCxnSpPr>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8" name="Straight Arrow Connector 47"/>
          <p:cNvCxnSpPr>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1">
            <a:extLst>
              <a:ext uri="{28A0092B-C50C-407E-A947-70E740481C1C}">
                <a14:useLocalDpi xmlns:a14="http://schemas.microsoft.com/office/drawing/2010/main" val="0"/>
              </a:ext>
            </a:extLst>
          </a:blip>
          <a:srcRect l="5769" t="15667" r="14134" b="13676"/>
          <a:stretch>
            <a:fillRect/>
          </a:stretch>
        </p:blipFill>
        <p:spPr>
          <a:xfrm>
            <a:off x="414200" y="2791471"/>
            <a:ext cx="4429347" cy="8614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endParaRPr lang="en-US" b="0" dirty="0"/>
          </a:p>
        </p:txBody>
      </p:sp>
      <p:sp>
        <p:nvSpPr>
          <p:cNvPr id="3" name="Content Placeholder 2"/>
          <p:cNvSpPr>
            <a:spLocks noGrp="1"/>
          </p:cNvSpPr>
          <p:nvPr>
            <p:ph idx="1"/>
          </p:nvPr>
        </p:nvSpPr>
        <p:spPr>
          <a:xfrm>
            <a:off x="822960" y="1200150"/>
            <a:ext cx="7920990" cy="3655695"/>
          </a:xfrm>
        </p:spPr>
        <p:txBody>
          <a:bodyPr>
            <a:normAutofit lnSpcReduction="10000"/>
          </a:bodyPr>
          <a:lstStyle/>
          <a:p>
            <a:r>
              <a:rPr lang="en-US" b="1" dirty="0">
                <a:solidFill>
                  <a:schemeClr val="tx1"/>
                </a:solidFill>
              </a:rPr>
              <a:t>Language Modeling</a:t>
            </a:r>
            <a:r>
              <a:rPr lang="en-US" dirty="0"/>
              <a:t>: Calculating the probability of the next word in a sequence given some history. </a:t>
            </a:r>
            <a:endParaRPr lang="en-US" dirty="0"/>
          </a:p>
          <a:p>
            <a:pPr marL="428625" indent="-428625">
              <a:buFont typeface="Arial" panose="020B0604020202020204" pitchFamily="34" charset="0"/>
              <a:buChar char="•"/>
            </a:pPr>
            <a:r>
              <a:rPr lang="en-US" dirty="0"/>
              <a:t>We've seen N-gram based LMs</a:t>
            </a:r>
            <a:endParaRPr lang="en-US" dirty="0"/>
          </a:p>
          <a:p>
            <a:pPr marL="428625" indent="-428625">
              <a:buFont typeface="Arial" panose="020B0604020202020204" pitchFamily="34" charset="0"/>
              <a:buChar char="•"/>
            </a:pPr>
            <a:r>
              <a:rPr lang="en-US" dirty="0"/>
              <a:t>But neural network LMs far outperform n-gram language models</a:t>
            </a:r>
            <a:endParaRPr lang="en-US" dirty="0"/>
          </a:p>
          <a:p>
            <a:pPr marL="0" indent="0"/>
            <a:r>
              <a:rPr lang="en-US" dirty="0"/>
              <a:t>State-of-the-art neural LMs are based on more powerful neural network technology like Transformers</a:t>
            </a:r>
            <a:endParaRPr lang="en-US" dirty="0"/>
          </a:p>
          <a:p>
            <a:pPr marL="0" indent="0"/>
            <a:r>
              <a:rPr lang="en-US" dirty="0"/>
              <a:t>But </a:t>
            </a:r>
            <a:r>
              <a:rPr lang="en-US" b="1" dirty="0"/>
              <a:t>simple feedforward LMs </a:t>
            </a:r>
            <a:r>
              <a:rPr lang="en-US" dirty="0"/>
              <a:t>can do almost as well!</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endParaRPr lang="en-US" b="0" dirty="0"/>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endParaRPr lang="en-US" dirty="0"/>
          </a:p>
          <a:p>
            <a:r>
              <a:rPr lang="en-US" b="1" dirty="0"/>
              <a:t>Problem</a:t>
            </a:r>
            <a:r>
              <a:rPr lang="en-US" dirty="0"/>
              <a:t>: Now we’re dealing with sequences of arbitrary length.</a:t>
            </a:r>
            <a:endParaRPr lang="en-US" dirty="0"/>
          </a:p>
          <a:p>
            <a:r>
              <a:rPr lang="en-US" b="1" dirty="0"/>
              <a:t>Solution</a:t>
            </a:r>
            <a:r>
              <a:rPr lang="en-US" dirty="0"/>
              <a:t>:</a:t>
            </a:r>
            <a:r>
              <a:rPr lang="en-US" b="1" dirty="0"/>
              <a:t> Sliding windows (of fixed length)</a:t>
            </a:r>
            <a:endParaRPr lang="en-US" b="1"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descr="L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endParaRPr lang="en-US" b="0" dirty="0"/>
          </a:p>
        </p:txBody>
      </p:sp>
      <p:pic>
        <p:nvPicPr>
          <p:cNvPr id="2" name="Picture 1"/>
          <p:cNvPicPr>
            <a:picLocks noChangeAspect="1"/>
          </p:cNvPicPr>
          <p:nvPr/>
        </p:nvPicPr>
        <p:blipFill>
          <a:blip r:embed="rId1"/>
          <a:stretch>
            <a:fillRect/>
          </a:stretch>
        </p:blipFill>
        <p:spPr>
          <a:xfrm>
            <a:off x="1339093" y="800100"/>
            <a:ext cx="6465818" cy="4343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unit</a:t>
            </a:r>
            <a:endParaRPr lang="en-US" dirty="0"/>
          </a:p>
        </p:txBody>
      </p:sp>
      <p:sp>
        <p:nvSpPr>
          <p:cNvPr id="3" name="Content Placeholder 2"/>
          <p:cNvSpPr>
            <a:spLocks noGrp="1"/>
          </p:cNvSpPr>
          <p:nvPr>
            <p:ph idx="1"/>
          </p:nvPr>
        </p:nvSpPr>
        <p:spPr>
          <a:xfrm>
            <a:off x="822960" y="800100"/>
            <a:ext cx="8206740" cy="3829050"/>
          </a:xfrm>
        </p:spPr>
        <p:txBody>
          <a:bodyPr/>
          <a:lstStyle/>
          <a:p>
            <a:r>
              <a:rPr lang="en-US" dirty="0"/>
              <a:t>Take weighted sum of inputs, plus a bias</a:t>
            </a:r>
            <a:endParaRPr lang="en-US" dirty="0"/>
          </a:p>
          <a:p>
            <a:endParaRPr lang="en-US" dirty="0"/>
          </a:p>
          <a:p>
            <a:endParaRPr lang="en-US" dirty="0"/>
          </a:p>
          <a:p>
            <a:endParaRPr lang="en-US" dirty="0"/>
          </a:p>
          <a:p>
            <a:r>
              <a:rPr lang="en-US" dirty="0"/>
              <a:t>Instead of just using z, we'll apply a nonlinear activation function f:</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0400" y="2219325"/>
            <a:ext cx="2019300" cy="4572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095750"/>
            <a:ext cx="2490470" cy="457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40040" cy="680397"/>
          </a:xfrm>
        </p:spPr>
        <p:txBody>
          <a:bodyPr>
            <a:normAutofit fontScale="90000"/>
          </a:bodyPr>
          <a:lstStyle/>
          <a:p>
            <a:r>
              <a:rPr lang="en-US" dirty="0"/>
              <a:t>Why Neural LMs work better than N-gram LMs</a:t>
            </a:r>
            <a:endParaRPr lang="en-US" dirty="0"/>
          </a:p>
        </p:txBody>
      </p:sp>
      <p:sp>
        <p:nvSpPr>
          <p:cNvPr id="3" name="Content Placeholder 2"/>
          <p:cNvSpPr>
            <a:spLocks noGrp="1"/>
          </p:cNvSpPr>
          <p:nvPr>
            <p:ph idx="1"/>
          </p:nvPr>
        </p:nvSpPr>
        <p:spPr>
          <a:xfrm>
            <a:off x="822960" y="1200150"/>
            <a:ext cx="8149590" cy="3629025"/>
          </a:xfrm>
        </p:spPr>
        <p:txBody>
          <a:bodyPr>
            <a:normAutofit lnSpcReduction="20000"/>
          </a:bodyPr>
          <a:lstStyle/>
          <a:p>
            <a:r>
              <a:rPr lang="en-US" b="1" dirty="0"/>
              <a:t>Training data:</a:t>
            </a:r>
            <a:endParaRPr lang="en-US" b="1" dirty="0"/>
          </a:p>
          <a:p>
            <a:r>
              <a:rPr lang="en-US" dirty="0">
                <a:solidFill>
                  <a:schemeClr val="tx1"/>
                </a:solidFill>
              </a:rPr>
              <a:t>We've seen</a:t>
            </a:r>
            <a:r>
              <a:rPr lang="en-US" dirty="0">
                <a:solidFill>
                  <a:srgbClr val="0000FF"/>
                </a:solidFill>
              </a:rPr>
              <a:t>:  I have to make sure that the cat gets fed. </a:t>
            </a:r>
            <a:endParaRPr lang="en-US" dirty="0">
              <a:solidFill>
                <a:srgbClr val="0000FF"/>
              </a:solidFill>
            </a:endParaRPr>
          </a:p>
          <a:p>
            <a:r>
              <a:rPr lang="en-US" dirty="0"/>
              <a:t>Never seen:   </a:t>
            </a:r>
            <a:r>
              <a:rPr lang="en-US" dirty="0">
                <a:solidFill>
                  <a:srgbClr val="0000FF"/>
                </a:solidFill>
              </a:rPr>
              <a:t>dog gets fed</a:t>
            </a:r>
            <a:endParaRPr lang="en-US" dirty="0"/>
          </a:p>
          <a:p>
            <a:r>
              <a:rPr lang="en-US" b="1" dirty="0"/>
              <a:t>Test data:</a:t>
            </a:r>
            <a:endParaRPr lang="en-US" b="1" dirty="0"/>
          </a:p>
          <a:p>
            <a:r>
              <a:rPr lang="en-US" dirty="0">
                <a:solidFill>
                  <a:srgbClr val="0000FF"/>
                </a:solidFill>
              </a:rPr>
              <a:t>I forgot to make sure that the dog gets ___</a:t>
            </a:r>
            <a:endParaRPr lang="en-US" dirty="0">
              <a:solidFill>
                <a:srgbClr val="0000FF"/>
              </a:solidFill>
            </a:endParaRPr>
          </a:p>
          <a:p>
            <a:r>
              <a:rPr lang="en-US" dirty="0">
                <a:solidFill>
                  <a:schemeClr val="tx1"/>
                </a:solidFill>
              </a:rPr>
              <a:t>N-gram LM can't predict "</a:t>
            </a:r>
            <a:r>
              <a:rPr lang="en-US" dirty="0">
                <a:solidFill>
                  <a:srgbClr val="0000FF"/>
                </a:solidFill>
              </a:rPr>
              <a:t>fed</a:t>
            </a:r>
            <a:r>
              <a:rPr lang="en-US" dirty="0">
                <a:solidFill>
                  <a:schemeClr val="tx1"/>
                </a:solidFill>
              </a:rPr>
              <a:t>"!</a:t>
            </a:r>
            <a:endParaRPr lang="en-US" dirty="0">
              <a:solidFill>
                <a:schemeClr val="tx1"/>
              </a:solidFill>
            </a:endParaRP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a:t>
            </a:r>
            <a:r>
              <a:rPr lang="en-US" b="1" dirty="0"/>
              <a:t>embeddings </a:t>
            </a:r>
            <a:r>
              <a:rPr lang="en-US" dirty="0"/>
              <a:t>to generalize and predict “</a:t>
            </a:r>
            <a:r>
              <a:rPr lang="en-US" dirty="0">
                <a:solidFill>
                  <a:srgbClr val="0000FF"/>
                </a:solidFill>
              </a:rPr>
              <a:t>fed</a:t>
            </a:r>
            <a:r>
              <a:rPr lang="en-US" dirty="0"/>
              <a:t>” after </a:t>
            </a:r>
            <a:r>
              <a:rPr lang="en-US" dirty="0">
                <a:solidFill>
                  <a:srgbClr val="0000FF"/>
                </a:solidFill>
              </a:rPr>
              <a:t>dog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5" name="Straight Arrow Connector 54"/>
          <p:cNvCxnSpPr>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mc:AlternateContent xmlns:mc="http://schemas.openxmlformats.org/markup-compatibility/2006">
        <mc:Choice xmlns:a14="http://schemas.microsoft.com/office/drawing/2010/main"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rotWithShape="1">
                <a:blip r:embed="rId1"/>
                <a:stretch>
                  <a:fillRect r="-1048" b="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rotWithShape="1">
                <a:blip r:embed="rId2"/>
                <a:stretch>
                  <a:fillRect l="-23" r="27" b="5"/>
                </a:stretch>
              </a:blipFill>
            </p:spPr>
            <p:txBody>
              <a:bodyPr/>
              <a:lstStyle/>
              <a:p>
                <a:r>
                  <a:rPr lang="en-GB" alt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endParaRPr lang="en-US" sz="2100" dirty="0"/>
          </a:p>
        </p:txBody>
      </p:sp>
      <mc:AlternateContent xmlns:mc="http://schemas.openxmlformats.org/markup-compatibility/2006">
        <mc:Choice xmlns:a14="http://schemas.microsoft.com/office/drawing/2010/main" Requires="a14">
          <p:sp>
            <p:nvSpPr>
              <p:cNvPr id="7" name="TextBox 6"/>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rotWithShape="1">
                <a:blip r:embed="rId3"/>
                <a:stretch>
                  <a:fillRect l="-7" t="-9" r="13" b="14"/>
                </a:stretch>
              </a:blipFill>
            </p:spPr>
            <p:txBody>
              <a:bodyPr/>
              <a:lstStyle/>
              <a:p>
                <a:r>
                  <a:rPr lang="en-GB" altLang="en-US">
                    <a:noFill/>
                  </a:rPr>
                  <a:t> </a:t>
                </a:r>
              </a:p>
            </p:txBody>
          </p:sp>
        </mc:Fallback>
      </mc:AlternateContent>
      <p:sp>
        <p:nvSpPr>
          <p:cNvPr id="78" name="Right Brace 77"/>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grpSp>
        <p:nvGrpSpPr>
          <p:cNvPr id="4" name="Group 3"/>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3" name="TextBox 2"/>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endParaRPr lang="en-US" dirty="0">
                <a:solidFill>
                  <a:srgbClr val="C00000"/>
                </a:solidFill>
              </a:endParaRPr>
            </a:p>
          </p:txBody>
        </p:sp>
      </p:grpSp>
      <p:grpSp>
        <p:nvGrpSpPr>
          <p:cNvPr id="19" name="Group 18"/>
          <p:cNvGrpSpPr/>
          <p:nvPr/>
        </p:nvGrpSpPr>
        <p:grpSpPr>
          <a:xfrm>
            <a:off x="7085936" y="2546994"/>
            <a:ext cx="1217513" cy="799927"/>
            <a:chOff x="7086600" y="2153265"/>
            <a:chExt cx="1217513" cy="799927"/>
          </a:xfrm>
        </p:grpSpPr>
        <p:sp>
          <p:nvSpPr>
            <p:cNvPr id="59" name="Up Arrow 58"/>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 name="TextBox 4"/>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endParaRPr lang="en-US" dirty="0">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endParaRPr lang="en-US" b="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endParaRPr lang="en-US" sz="2700" dirty="0"/>
              </a:p>
              <a:p>
                <a:pPr lvl="2"/>
                <a:r>
                  <a:rPr lang="en-US" sz="2300" dirty="0"/>
                  <a:t>For every output node</a:t>
                </a:r>
                <a:endParaRPr lang="en-US" sz="2300" dirty="0"/>
              </a:p>
              <a:p>
                <a:pPr marL="954405" lvl="3" indent="-262890"/>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endParaRPr lang="en-US" sz="2000" dirty="0"/>
              </a:p>
              <a:p>
                <a:pPr marL="1144270" lvl="4" indent="-304800"/>
                <a:r>
                  <a:rPr lang="en-US" sz="1900" dirty="0"/>
                  <a:t>Update the weight</a:t>
                </a:r>
                <a:endParaRPr lang="en-US" sz="1900" dirty="0"/>
              </a:p>
              <a:p>
                <a:pPr lvl="2"/>
                <a:r>
                  <a:rPr lang="en-US" sz="2300" dirty="0"/>
                  <a:t>For every hidden node</a:t>
                </a:r>
                <a:endParaRPr lang="en-US" sz="2300" dirty="0"/>
              </a:p>
              <a:p>
                <a:pPr marL="954405" lvl="3" indent="-262890"/>
                <a:r>
                  <a:rPr lang="en-US" sz="2000" dirty="0"/>
                  <a:t>Assess how much blame it deserves for the current answer</a:t>
                </a:r>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endParaRPr lang="en-US" sz="2000" dirty="0"/>
              </a:p>
              <a:p>
                <a:pPr marL="1144270" lvl="4" indent="-345440"/>
                <a:r>
                  <a:rPr lang="en-US" sz="1900" dirty="0"/>
                  <a:t>Update the weight</a:t>
                </a:r>
                <a:endParaRPr lang="en-US" sz="19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97763" y="1143000"/>
                <a:ext cx="8229600" cy="4000500"/>
              </a:xfrm>
              <a:blipFill rotWithShape="1">
                <a:blip r:embed="rId1"/>
                <a:stretch>
                  <a:fillRect l="-6" t="-714" r="6"/>
                </a:stretch>
              </a:blipFill>
            </p:spPr>
            <p:txBody>
              <a:bodyPr/>
              <a:lstStyle/>
              <a:p>
                <a:r>
                  <a:rPr lang="en-GB" alt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endParaRPr lang="en-US" sz="3000" dirty="0"/>
          </a:p>
        </p:txBody>
      </p:sp>
      <p:sp>
        <p:nvSpPr>
          <p:cNvPr id="3" name="Content Placeholder 2"/>
          <p:cNvSpPr>
            <a:spLocks noGrp="1"/>
          </p:cNvSpPr>
          <p:nvPr>
            <p:ph idx="1"/>
          </p:nvPr>
        </p:nvSpPr>
        <p:spPr/>
        <p:txBody>
          <a:bodyPr/>
          <a:lstStyle/>
          <a:p>
            <a:r>
              <a:rPr lang="en-US" dirty="0"/>
              <a:t>A measure for how far off the current answer is to the right answer</a:t>
            </a:r>
            <a:endParaRPr lang="en-US" dirty="0"/>
          </a:p>
          <a:p>
            <a:r>
              <a:rPr lang="en-US" dirty="0"/>
              <a:t>Cross entropy loss for logistic regression:</a:t>
            </a:r>
            <a:endParaRPr lang="en-US" dirty="0"/>
          </a:p>
          <a:p>
            <a:pPr marL="457200" lvl="1" indent="0">
              <a:buNone/>
            </a:pPr>
            <a:endParaRPr lang="en-US" dirty="0"/>
          </a:p>
          <a:p>
            <a:pPr marL="457200"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stretch>
            <a:fillRect/>
          </a:stretch>
        </p:blipFill>
        <p:spPr>
          <a:xfrm>
            <a:off x="819548" y="2693094"/>
            <a:ext cx="6563616" cy="443114"/>
          </a:xfrm>
          <a:prstGeom prst="rect">
            <a:avLst/>
          </a:prstGeom>
        </p:spPr>
      </p:pic>
      <p:pic>
        <p:nvPicPr>
          <p:cNvPr id="8" name="Picture 7"/>
          <p:cNvPicPr>
            <a:picLocks noChangeAspect="1"/>
          </p:cNvPicPr>
          <p:nvPr/>
        </p:nvPicPr>
        <p:blipFill rotWithShape="1">
          <a:blip r:embed="rId2"/>
          <a:srcRect l="15022"/>
          <a:stretch>
            <a:fillRect/>
          </a:stretch>
        </p:blipFill>
        <p:spPr>
          <a:xfrm>
            <a:off x="1828801" y="3430804"/>
            <a:ext cx="6142427" cy="44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endParaRPr lang="en-US" dirty="0"/>
              </a:p>
              <a:p>
                <a:r>
                  <a:rPr lang="en-US" dirty="0"/>
                  <a:t>To tell us how to adjust weights for each training item </a:t>
                </a:r>
                <a:endParaRPr lang="en-US" dirty="0"/>
              </a:p>
              <a:p>
                <a:pPr lvl="1"/>
                <a:r>
                  <a:rPr lang="en-US" dirty="0"/>
                  <a:t>Move them in the opposite direction of the gradient</a:t>
                </a:r>
                <a:endParaRPr lang="en-US" dirty="0"/>
              </a:p>
              <a:p>
                <a:pPr lvl="1"/>
                <a:endParaRPr lang="en-US" dirty="0"/>
              </a:p>
              <a:p>
                <a:pPr lvl="1"/>
                <a:endParaRPr lang="en-US" dirty="0"/>
              </a:p>
              <a:p>
                <a:pPr lvl="1"/>
                <a:r>
                  <a:rPr lang="en-US" dirty="0"/>
                  <a:t>For logistic regression</a:t>
                </a:r>
                <a:endParaRPr lang="el-GR"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22962" y="1200150"/>
                <a:ext cx="8092439" cy="3943350"/>
              </a:xfrm>
              <a:blipFill rotWithShape="1">
                <a:blip r:embed="rId1"/>
                <a:stretch>
                  <a:fillRect/>
                </a:stretch>
              </a:blipFill>
            </p:spPr>
            <p:txBody>
              <a:bodyPr/>
              <a:lstStyle/>
              <a:p>
                <a:r>
                  <a:rPr lang="en-GB" altLang="en-US">
                    <a:noFill/>
                  </a:rPr>
                  <a:t> </a:t>
                </a:r>
              </a:p>
            </p:txBody>
          </p:sp>
        </mc:Fallback>
      </mc:AlternateContent>
      <p:pic>
        <p:nvPicPr>
          <p:cNvPr id="5" name="Picture 4"/>
          <p:cNvPicPr>
            <a:picLocks noChangeAspect="1"/>
          </p:cNvPicPr>
          <p:nvPr/>
        </p:nvPicPr>
        <p:blipFill>
          <a:blip r:embed="rId2"/>
          <a:srcRect/>
          <a:stretch>
            <a:fillRect/>
          </a:stretch>
        </p:blipFill>
        <p:spPr>
          <a:xfrm>
            <a:off x="1828800" y="3156472"/>
            <a:ext cx="4842016" cy="890930"/>
          </a:xfrm>
          <a:prstGeom prst="rect">
            <a:avLst/>
          </a:prstGeom>
        </p:spPr>
      </p:pic>
      <p:pic>
        <p:nvPicPr>
          <p:cNvPr id="7" name="Picture 6"/>
          <p:cNvPicPr>
            <a:picLocks noChangeAspect="1"/>
          </p:cNvPicPr>
          <p:nvPr/>
        </p:nvPicPr>
        <p:blipFill>
          <a:blip r:embed="rId3"/>
          <a:stretch>
            <a:fillRect/>
          </a:stretch>
        </p:blipFill>
        <p:spPr>
          <a:xfrm>
            <a:off x="2201933" y="4324350"/>
            <a:ext cx="4095750" cy="8191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endParaRPr lang="en-US" b="0" dirty="0"/>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6167" y="2190752"/>
            <a:ext cx="2400617" cy="2455177"/>
          </a:xfrm>
          <a:prstGeom prst="rect">
            <a:avLst/>
          </a:prstGeom>
        </p:spPr>
      </p:pic>
      <p:sp>
        <p:nvSpPr>
          <p:cNvPr id="4" name="TextBox 3"/>
          <p:cNvSpPr txBox="1"/>
          <p:nvPr/>
        </p:nvSpPr>
        <p:spPr>
          <a:xfrm>
            <a:off x="3886202" y="2886077"/>
            <a:ext cx="2196692" cy="369332"/>
          </a:xfrm>
          <a:prstGeom prst="rect">
            <a:avLst/>
          </a:prstGeom>
          <a:noFill/>
        </p:spPr>
        <p:txBody>
          <a:bodyPr wrap="none" rtlCol="0">
            <a:spAutoFit/>
          </a:bodyPr>
          <a:lstStyle/>
          <a:p>
            <a:r>
              <a:rPr lang="en-US" sz="1800" dirty="0"/>
              <a:t>Derivative of the Loss</a:t>
            </a:r>
            <a:endParaRPr lang="en-US" sz="1800" dirty="0"/>
          </a:p>
        </p:txBody>
      </p:sp>
      <p:sp>
        <p:nvSpPr>
          <p:cNvPr id="10" name="TextBox 9"/>
          <p:cNvSpPr txBox="1"/>
          <p:nvPr/>
        </p:nvSpPr>
        <p:spPr>
          <a:xfrm>
            <a:off x="4267202" y="2423508"/>
            <a:ext cx="2741007" cy="369332"/>
          </a:xfrm>
          <a:prstGeom prst="rect">
            <a:avLst/>
          </a:prstGeom>
          <a:noFill/>
        </p:spPr>
        <p:txBody>
          <a:bodyPr wrap="none" rtlCol="0">
            <a:spAutoFit/>
          </a:bodyPr>
          <a:lstStyle/>
          <a:p>
            <a:r>
              <a:rPr lang="en-US" sz="1800" dirty="0"/>
              <a:t>Derivative of the Activation</a:t>
            </a:r>
            <a:endParaRPr lang="en-US" sz="1800" dirty="0"/>
          </a:p>
        </p:txBody>
      </p:sp>
      <p:sp>
        <p:nvSpPr>
          <p:cNvPr id="11" name="TextBox 10"/>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endParaRPr lang="en-US" sz="1800" dirty="0"/>
          </a:p>
        </p:txBody>
      </p:sp>
      <mc:AlternateContent xmlns:mc="http://schemas.openxmlformats.org/markup-compatibility/2006">
        <mc:Choice xmlns:a14="http://schemas.microsoft.com/office/drawing/2010/main" Requires="a14">
          <p:sp>
            <p:nvSpPr>
              <p:cNvPr id="5" name="TextBox 4"/>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rotWithShape="1">
                <a:blip r:embed="rId2"/>
                <a:stretch>
                  <a:fillRect t="-53" r="5" b="-8511"/>
                </a:stretch>
              </a:blipFill>
            </p:spPr>
            <p:txBody>
              <a:bodyPr/>
              <a:lstStyle/>
              <a:p>
                <a:r>
                  <a:rPr lang="en-GB" alt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endParaRPr lang="en-US" dirty="0"/>
          </a:p>
          <a:p>
            <a:r>
              <a:rPr lang="en-US" dirty="0"/>
              <a:t>What about deeper networks?</a:t>
            </a:r>
            <a:endParaRPr lang="en-US" dirty="0"/>
          </a:p>
          <a:p>
            <a:pPr marL="428625" indent="-428625">
              <a:buFont typeface="Arial" panose="020B0604020202020204" pitchFamily="34" charset="0"/>
              <a:buChar char="•"/>
            </a:pPr>
            <a:r>
              <a:rPr lang="en-US" dirty="0"/>
              <a:t>Lots of layers, different activation functions?</a:t>
            </a:r>
            <a:endParaRPr lang="en-US" dirty="0"/>
          </a:p>
          <a:p>
            <a:r>
              <a:rPr lang="en-US" dirty="0"/>
              <a:t>Solution in the next lecture:</a:t>
            </a:r>
            <a:endParaRPr lang="en-US" dirty="0"/>
          </a:p>
          <a:p>
            <a:pPr marL="457200" indent="-457200">
              <a:buFont typeface="Arial" panose="020B0604020202020204" pitchFamily="34" charset="0"/>
              <a:buChar char="•"/>
            </a:pPr>
            <a:r>
              <a:rPr lang="en-US" dirty="0"/>
              <a:t>Even more use of the chain rule!! </a:t>
            </a:r>
            <a:endParaRPr lang="en-US" dirty="0"/>
          </a:p>
          <a:p>
            <a:pPr marL="428625" indent="-428625">
              <a:buFont typeface="Arial" panose="020B0604020202020204" pitchFamily="34" charset="0"/>
              <a:buChar char="•"/>
            </a:pPr>
            <a:r>
              <a:rPr lang="en-US" dirty="0"/>
              <a:t>Computation graphs and backward differentiation!</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endParaRPr lang="en-US" sz="3200" dirty="0">
              <a:solidFill>
                <a:srgbClr val="981535"/>
              </a:solidFill>
            </a:endParaRPr>
          </a:p>
        </p:txBody>
      </p:sp>
      <p:sp>
        <p:nvSpPr>
          <p:cNvPr id="3" name="TextBox 2"/>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Why Computation Graphs</a:t>
            </a:r>
            <a:endParaRPr lang="en-US" b="0" dirty="0"/>
          </a:p>
        </p:txBody>
      </p:sp>
      <p:sp>
        <p:nvSpPr>
          <p:cNvPr id="3" name="Content Placeholder 2"/>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endParaRPr lang="en-US" dirty="0"/>
          </a:p>
          <a:p>
            <a:pPr marL="428625" indent="-428625">
              <a:buFont typeface="Arial" panose="020B0604020202020204" pitchFamily="34" charset="0"/>
              <a:buChar char="•"/>
            </a:pPr>
            <a:r>
              <a:rPr lang="en-US" sz="2600" dirty="0"/>
              <a:t>But the loss is computed only at the very end of the network! </a:t>
            </a:r>
            <a:endParaRPr lang="en-US" sz="2600" dirty="0"/>
          </a:p>
          <a:p>
            <a:r>
              <a:rPr lang="en-US" dirty="0"/>
              <a:t>Solution: </a:t>
            </a:r>
            <a:r>
              <a:rPr lang="en-US" b="1" dirty="0"/>
              <a:t>error backpropagation </a:t>
            </a:r>
            <a:r>
              <a:rPr lang="en-US" sz="1600" dirty="0"/>
              <a:t>(</a:t>
            </a:r>
            <a:r>
              <a:rPr lang="en-US" sz="1600" dirty="0" err="1"/>
              <a:t>Rumelhart</a:t>
            </a:r>
            <a:r>
              <a:rPr lang="en-US" sz="1600" dirty="0"/>
              <a:t>, Hinton, Williams, 1986) </a:t>
            </a:r>
            <a:endParaRPr lang="en-US" sz="1600" dirty="0"/>
          </a:p>
          <a:p>
            <a:pPr marL="428625" indent="-42862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25" indent="-428625">
              <a:buFont typeface="Arial" panose="020B0604020202020204" pitchFamily="34" charset="0"/>
              <a:buChar char="•"/>
            </a:pPr>
            <a:r>
              <a:rPr lang="en-US" sz="2600" dirty="0"/>
              <a:t>Which relies on </a:t>
            </a:r>
            <a:r>
              <a:rPr lang="en-US" sz="2600" b="1" dirty="0"/>
              <a:t>computation graphs</a:t>
            </a:r>
            <a:r>
              <a:rPr lang="en-US" sz="2600" dirty="0"/>
              <a:t>. </a:t>
            </a:r>
            <a:endParaRPr lang="en-US" sz="26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Computation Graphs</a:t>
            </a:r>
            <a:endParaRPr lang="en-US" b="0" dirty="0"/>
          </a:p>
        </p:txBody>
      </p:sp>
      <p:sp>
        <p:nvSpPr>
          <p:cNvPr id="3" name="Content Placeholder 2"/>
          <p:cNvSpPr>
            <a:spLocks noGrp="1"/>
          </p:cNvSpPr>
          <p:nvPr>
            <p:ph idx="1"/>
          </p:nvPr>
        </p:nvSpPr>
        <p:spPr>
          <a:xfrm>
            <a:off x="971550" y="1657350"/>
            <a:ext cx="7315200" cy="3200400"/>
          </a:xfrm>
        </p:spPr>
        <p:txBody>
          <a:bodyPr>
            <a:normAutofit/>
          </a:bodyPr>
          <a:lstStyle/>
          <a:p>
            <a:pPr marL="0" indent="-257175"/>
            <a:r>
              <a:rPr lang="en-US" sz="3000" dirty="0"/>
              <a:t>A computation graph represents the process of computing a mathematical expression</a:t>
            </a:r>
            <a:endParaRPr lang="en-US" sz="3000" dirty="0"/>
          </a:p>
          <a:p>
            <a:pPr marL="150495" lvl="1"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101"/>
            <a:ext cx="1943100" cy="13901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14451" y="2682046"/>
            <a:ext cx="6389711" cy="2341753"/>
          </a:xfrm>
          <a:prstGeom prst="rect">
            <a:avLst/>
          </a:prstGeom>
        </p:spPr>
      </p:pic>
      <p:sp>
        <p:nvSpPr>
          <p:cNvPr id="3" name="TextBox 2"/>
          <p:cNvSpPr txBox="1"/>
          <p:nvPr/>
        </p:nvSpPr>
        <p:spPr>
          <a:xfrm>
            <a:off x="1959972" y="1215361"/>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099"/>
            <a:ext cx="1943100" cy="1390185"/>
          </a:xfrm>
          <a:prstGeom prst="rect">
            <a:avLst/>
          </a:prstGeom>
        </p:spPr>
      </p:pic>
      <p:pic>
        <p:nvPicPr>
          <p:cNvPr id="7" name="Picture 6"/>
          <p:cNvPicPr>
            <a:picLocks noChangeAspect="1"/>
          </p:cNvPicPr>
          <p:nvPr/>
        </p:nvPicPr>
        <p:blipFill>
          <a:blip r:embed="rId3"/>
          <a:stretch>
            <a:fillRect/>
          </a:stretch>
        </p:blipFill>
        <p:spPr>
          <a:xfrm>
            <a:off x="1074761" y="2286935"/>
            <a:ext cx="6629400" cy="2859125"/>
          </a:xfrm>
          <a:prstGeom prst="rect">
            <a:avLst/>
          </a:prstGeom>
        </p:spPr>
      </p:pic>
      <p:sp>
        <p:nvSpPr>
          <p:cNvPr id="3" name="TextBox 2"/>
          <p:cNvSpPr txBox="1"/>
          <p:nvPr/>
        </p:nvSpPr>
        <p:spPr>
          <a:xfrm>
            <a:off x="1943101" y="1218770"/>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Backwards differentiation in computation graphs</a:t>
            </a:r>
            <a:endParaRPr lang="en-US" sz="3000" dirty="0"/>
          </a:p>
        </p:txBody>
      </p:sp>
      <p:sp>
        <p:nvSpPr>
          <p:cNvPr id="3" name="Content Placeholder 2"/>
          <p:cNvSpPr>
            <a:spLocks noGrp="1"/>
          </p:cNvSpPr>
          <p:nvPr>
            <p:ph idx="1"/>
          </p:nvPr>
        </p:nvSpPr>
        <p:spPr/>
        <p:txBody>
          <a:bodyPr/>
          <a:lstStyle/>
          <a:p>
            <a:r>
              <a:rPr lang="en-US" sz="3000" dirty="0">
                <a:solidFill>
                  <a:schemeClr val="tx1"/>
                </a:solidFill>
              </a:rPr>
              <a:t>The importance of the computation graph comes from the backward pass</a:t>
            </a:r>
            <a:endParaRPr lang="en-US" sz="3000" dirty="0">
              <a:solidFill>
                <a:schemeClr val="tx1"/>
              </a:solidFill>
            </a:endParaRPr>
          </a:p>
          <a:p>
            <a:r>
              <a:rPr lang="en-US" sz="3000" dirty="0">
                <a:solidFill>
                  <a:schemeClr val="tx1"/>
                </a:solidFill>
              </a:rPr>
              <a:t>This is used to compute the derivatives that we’ll need for the weight update.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572069" y="999976"/>
            <a:ext cx="2305050" cy="1649141"/>
          </a:xfrm>
          <a:prstGeom prst="rect">
            <a:avLst/>
          </a:prstGeom>
        </p:spPr>
      </p:pic>
      <mc:AlternateContent xmlns:mc="http://schemas.openxmlformats.org/markup-compatibility/2006">
        <mc:Choice xmlns:a14="http://schemas.microsoft.com/office/drawing/2010/main" Requires="a14">
          <p:sp>
            <p:nvSpPr>
              <p:cNvPr id="3" name="Rectangle 2"/>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endParaRPr lang="en-US" sz="2400" dirty="0">
                  <a:latin typeface="NimbusRomNo9L"/>
                </a:endParaRPr>
              </a:p>
            </p:txBody>
          </p:sp>
        </mc:Choice>
        <mc:Fallback>
          <p:sp>
            <p:nvSpPr>
              <p:cNvPr id="3" name="Rectangle 2"/>
              <p:cNvSpPr>
                <a:spLocks noRot="1" noChangeAspect="1" noMove="1" noResize="1" noEditPoints="1" noAdjustHandles="1" noChangeArrowheads="1" noChangeShapeType="1" noTextEdit="1"/>
              </p:cNvSpPr>
              <p:nvPr/>
            </p:nvSpPr>
            <p:spPr>
              <a:xfrm>
                <a:off x="1066800" y="3861518"/>
                <a:ext cx="7594082" cy="1004699"/>
              </a:xfrm>
              <a:prstGeom prst="rect">
                <a:avLst/>
              </a:prstGeom>
              <a:blipFill rotWithShape="1">
                <a:blip r:embed="rId3"/>
                <a:stretch>
                  <a:fillRect t="-8" r="2" b="21"/>
                </a:stretch>
              </a:blipFill>
            </p:spPr>
            <p:txBody>
              <a:bodyPr/>
              <a:lstStyle/>
              <a:p>
                <a:r>
                  <a:rPr lang="en-GB" altLang="en-US">
                    <a:noFill/>
                  </a:rPr>
                  <a:t> </a:t>
                </a:r>
              </a:p>
            </p:txBody>
          </p:sp>
        </mc:Fallback>
      </mc:AlternateContent>
      <p:sp>
        <p:nvSpPr>
          <p:cNvPr id="7" name="TextBox 6"/>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chain rule</a:t>
            </a:r>
            <a:endParaRPr lang="en-US" dirty="0"/>
          </a:p>
        </p:txBody>
      </p:sp>
      <p:sp>
        <p:nvSpPr>
          <p:cNvPr id="3" name="Content Placeholder 2"/>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endParaRPr lang="en-US" dirty="0"/>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r="15863"/>
          <a:stretch>
            <a:fillRect/>
          </a:stretch>
        </p:blipFill>
        <p:spPr>
          <a:xfrm>
            <a:off x="3981450" y="2149476"/>
            <a:ext cx="971550" cy="893988"/>
          </a:xfrm>
          <a:prstGeom prst="rect">
            <a:avLst/>
          </a:prstGeom>
        </p:spPr>
      </p:pic>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2"/>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3"/>
          <a:stretch>
            <a:fillRect/>
          </a:stretch>
        </p:blipFill>
        <p:spPr>
          <a:xfrm>
            <a:off x="381000" y="1090022"/>
            <a:ext cx="2305050" cy="164914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9146"/>
          <a:stretch>
            <a:fillRect/>
          </a:stretch>
        </p:blipFill>
        <p:spPr>
          <a:xfrm>
            <a:off x="3924302" y="3104400"/>
            <a:ext cx="1129934" cy="1795953"/>
          </a:xfrm>
          <a:prstGeom prst="rect">
            <a:avLst/>
          </a:prstGeom>
        </p:spPr>
      </p:pic>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80722"/>
          <a:stretch>
            <a:fillRect/>
          </a:stretch>
        </p:blipFill>
        <p:spPr>
          <a:xfrm>
            <a:off x="5054235" y="2124651"/>
            <a:ext cx="222615" cy="89398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4082"/>
          <a:stretch>
            <a:fillRect/>
          </a:stretch>
        </p:blipFill>
        <p:spPr>
          <a:xfrm>
            <a:off x="5029200" y="3049814"/>
            <a:ext cx="1546567" cy="17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381000" y="823160"/>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04800" y="1284372"/>
            <a:ext cx="2305050" cy="1649141"/>
          </a:xfrm>
          <a:prstGeom prst="rect">
            <a:avLst/>
          </a:prstGeom>
        </p:spPr>
      </p:pic>
      <p:pic>
        <p:nvPicPr>
          <p:cNvPr id="3" name="Picture 2"/>
          <p:cNvPicPr>
            <a:picLocks noChangeAspect="1"/>
          </p:cNvPicPr>
          <p:nvPr/>
        </p:nvPicPr>
        <p:blipFill>
          <a:blip r:embed="rId3"/>
          <a:stretch>
            <a:fillRect/>
          </a:stretch>
        </p:blipFill>
        <p:spPr>
          <a:xfrm>
            <a:off x="3200400" y="2409969"/>
            <a:ext cx="4953000" cy="24527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972051" y="280768"/>
            <a:ext cx="2305050" cy="14967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function the unit is computing</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826724" y="914402"/>
            <a:ext cx="5688872" cy="3602441"/>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93863" y="138037"/>
            <a:ext cx="1504949" cy="9772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1545128" y="886566"/>
            <a:ext cx="6053746" cy="4137233"/>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Summary</a:t>
            </a:r>
            <a:endParaRPr lang="en-US" b="0" dirty="0"/>
          </a:p>
        </p:txBody>
      </p:sp>
      <p:sp>
        <p:nvSpPr>
          <p:cNvPr id="3" name="Content Placeholder 2"/>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endParaRPr lang="en-US" sz="2400" dirty="0"/>
          </a:p>
          <a:p>
            <a:pPr marL="428625" indent="-428625">
              <a:buFont typeface="Arial" panose="020B0604020202020204" pitchFamily="34" charset="0"/>
              <a:buChar char="•"/>
            </a:pPr>
            <a:r>
              <a:rPr lang="en-US" sz="2400" dirty="0"/>
              <a:t>But loss is computed only at the very end of the network! </a:t>
            </a:r>
            <a:endParaRPr lang="en-US" sz="2400" dirty="0"/>
          </a:p>
          <a:p>
            <a:r>
              <a:rPr lang="en-US" sz="2400" dirty="0"/>
              <a:t>Solution: </a:t>
            </a:r>
            <a:r>
              <a:rPr lang="en-US" sz="2400" b="1" dirty="0"/>
              <a:t>backward differentiation</a:t>
            </a:r>
            <a:endParaRPr lang="en-US" sz="2400" b="1" dirty="0"/>
          </a:p>
          <a:p>
            <a:r>
              <a:rPr lang="en-US" sz="2400" dirty="0"/>
              <a:t>Given a computation graph and the derivatives of all the functions in it we can automatically compute the derivative of the loss with respect to these early weights.</a:t>
            </a:r>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1004255"/>
            <a:ext cx="7543801" cy="3657600"/>
          </a:xfrm>
        </p:spPr>
        <p:txBody>
          <a:bodyPr/>
          <a:lstStyle/>
          <a:p>
            <a:r>
              <a:rPr lang="en-US" i="1" dirty="0"/>
              <a:t>Suppose a unit has:</a:t>
            </a:r>
            <a:endParaRPr lang="en-US" i="1" dirty="0"/>
          </a:p>
          <a:p>
            <a:r>
              <a:rPr lang="en-US" i="1" dirty="0">
                <a:latin typeface="Courier" pitchFamily="2" charset="0"/>
              </a:rPr>
              <a:t>w </a:t>
            </a:r>
            <a:r>
              <a:rPr lang="en-US" dirty="0">
                <a:latin typeface="Courier" pitchFamily="2" charset="0"/>
              </a:rPr>
              <a:t>= [0.2,0.3,0.9] </a:t>
            </a:r>
            <a:endParaRPr lang="en-US" dirty="0">
              <a:latin typeface="Courier" pitchFamily="2" charset="0"/>
            </a:endParaRPr>
          </a:p>
          <a:p>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798320"/>
            <a:ext cx="7543801" cy="3863535"/>
          </a:xfrm>
        </p:spPr>
        <p:txBody>
          <a:bodyPr/>
          <a:lstStyle/>
          <a:p>
            <a:r>
              <a:rPr lang="en-US" i="1" dirty="0"/>
              <a:t>Suppose a unit has:</a:t>
            </a:r>
            <a:endParaRPr lang="en-US" i="1" dirty="0"/>
          </a:p>
          <a:p>
            <a:pPr marL="728345" indent="0"/>
            <a:r>
              <a:rPr lang="en-US" i="1" dirty="0">
                <a:latin typeface="Courier" pitchFamily="2" charset="0"/>
              </a:rPr>
              <a:t>w </a:t>
            </a:r>
            <a:r>
              <a:rPr lang="en-US" dirty="0">
                <a:latin typeface="Courier" pitchFamily="2" charset="0"/>
              </a:rPr>
              <a:t>= [0.2,0.3,0.9] </a:t>
            </a:r>
            <a:endParaRPr lang="en-US" dirty="0">
              <a:latin typeface="Courier" pitchFamily="2" charset="0"/>
            </a:endParaRPr>
          </a:p>
          <a:p>
            <a:pPr marL="728345" indent="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the following input x?</a:t>
            </a:r>
            <a:endParaRPr lang="en-US" dirty="0"/>
          </a:p>
          <a:p>
            <a:r>
              <a:rPr lang="en-US" i="1" dirty="0">
                <a:latin typeface="Courier" pitchFamily="2" charset="0"/>
              </a:rPr>
              <a:t>		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8929</Words>
  <Application>WPS Presentation</Application>
  <PresentationFormat>On-screen Show (16:9)</PresentationFormat>
  <Paragraphs>742</Paragraphs>
  <Slides>62</Slides>
  <Notes>63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62</vt:i4>
      </vt:variant>
    </vt:vector>
  </HeadingPairs>
  <TitlesOfParts>
    <vt:vector size="80" baseType="lpstr">
      <vt:lpstr>Arial</vt:lpstr>
      <vt:lpstr>SimSun</vt:lpstr>
      <vt:lpstr>Wingdings</vt:lpstr>
      <vt:lpstr>Calibri</vt:lpstr>
      <vt:lpstr>Franklin Gothic Book</vt:lpstr>
      <vt:lpstr>Calibri</vt:lpstr>
      <vt:lpstr>Courier</vt:lpstr>
      <vt:lpstr>Courier New</vt:lpstr>
      <vt:lpstr>Calibri Light</vt:lpstr>
      <vt:lpstr>Microsoft YaHei</vt:lpstr>
      <vt:lpstr>Arial Unicode MS</vt:lpstr>
      <vt:lpstr>Tahoma</vt:lpstr>
      <vt:lpstr>Times New Roman</vt:lpstr>
      <vt:lpstr>Cambria Math</vt:lpstr>
      <vt:lpstr>MS PGothic</vt:lpstr>
      <vt:lpstr>NimbusRomNo9L</vt:lpstr>
      <vt:lpstr>Liberation Mono</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creator>Dan Jurafsky</dc:creator>
  <dc:subject>Speech and Language Processing</dc:subject>
  <cp:lastModifiedBy>Motaz Saad (‫معتز سعد</cp:lastModifiedBy>
  <cp:revision>1996</cp:revision>
  <cp:lastPrinted>2021-04-28T21:12:00Z</cp:lastPrinted>
  <dcterms:created xsi:type="dcterms:W3CDTF">2009-06-12T17:14:00Z</dcterms:created>
  <dcterms:modified xsi:type="dcterms:W3CDTF">2025-09-20T05:32:06Z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85BC158D80CA48BCB86A2A7B738935F3_12</vt:lpwstr>
  </property>
  <property fmtid="{D5CDD505-2E9C-101B-9397-08002B2CF9AE}" pid="3" name="KSOProductBuildVer">
    <vt:lpwstr>2057-12.2.0.22556</vt:lpwstr>
  </property>
</Properties>
</file>